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8" r:id="rId5"/>
    <p:sldId id="281" r:id="rId6"/>
    <p:sldId id="282" r:id="rId7"/>
    <p:sldId id="299" r:id="rId8"/>
    <p:sldId id="283" r:id="rId9"/>
    <p:sldId id="300" r:id="rId10"/>
    <p:sldId id="301" r:id="rId11"/>
    <p:sldId id="297" r:id="rId12"/>
    <p:sldId id="284" r:id="rId13"/>
    <p:sldId id="285" r:id="rId14"/>
    <p:sldId id="298" r:id="rId15"/>
    <p:sldId id="286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2024-11-16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598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exact runtime usually not worth the effort asymptotic efficiency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9636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dirty="0"/>
              <a:t>https://www.youtube.com/watch?v=JU767SDMDvA</a:t>
            </a:r>
          </a:p>
          <a:p>
            <a:r>
              <a:rPr lang="en-GB" dirty="0"/>
              <a:t>Insertion sort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273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OZSbGAXAPIq1BeUf4j20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bbTd-gkaj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DKIpRe8GW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_vX2sjlpX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2CRZaN2xg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998-0502-5A54-CC5F-9A83229F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1.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r>
                  <a:rPr lang="en-US" altLang="zh-CN" dirty="0"/>
                  <a:t>, what is its complexity in big-O notation?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If </a:t>
                </a:r>
                <a:r>
                  <a:rPr lang="en-GB" altLang="zh-CN" dirty="0"/>
                  <a:t>Algorithm 1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en-GB" altLang="zh-CN" dirty="0"/>
                  <a:t>Algorithm 2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will </a:t>
                </a:r>
                <a:r>
                  <a:rPr lang="en-GB" altLang="zh-CN" dirty="0"/>
                  <a:t>Algorithm 1 always have fewer operations (shorter running time) than Algorithm 2?</a:t>
                </a:r>
              </a:p>
              <a:p>
                <a:r>
                  <a:rPr lang="en-GB" altLang="zh-CN" dirty="0"/>
                  <a:t>ANS: No. If Algorithm 1 has running time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altLang="zh-CN" dirty="0"/>
                  <a:t>, Algorithm 2 has running time </a:t>
                </a:r>
                <a14:m>
                  <m:oMath xmlns:m="http://schemas.openxmlformats.org/officeDocument/2006/math">
                    <m:r>
                      <a:rPr lang="en-GB" altLang="zh-CN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, then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altLang="zh-CN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 for small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617" b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D5E9DCB-2E20-9B22-8903-A5FD92FCA783}"/>
              </a:ext>
            </a:extLst>
          </p:cNvPr>
          <p:cNvSpPr/>
          <p:nvPr/>
        </p:nvSpPr>
        <p:spPr>
          <a:xfrm>
            <a:off x="4564059" y="5391800"/>
            <a:ext cx="4268598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7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 in each case?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Ignore all the constants, whether multiplied or added, and take the dominating term that grows the fastest</a:t>
                </a:r>
                <a:endParaRPr lang="en-GB" altLang="zh-CN" dirty="0">
                  <a:latin typeface="Times New Roman"/>
                  <a:cs typeface="Times New Roman"/>
                </a:endParaRPr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963" t="-10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Videos of Sorting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r>
              <a:rPr lang="en-GB" dirty="0"/>
              <a:t> Michael </a:t>
            </a:r>
            <a:r>
              <a:rPr lang="en-GB" dirty="0" err="1"/>
              <a:t>Sambol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>
                <a:hlinkClick r:id="rId3"/>
              </a:rPr>
              <a:t>https://www.youtube.com/playlist?list=PL9xmBV_5YoZOZSbGAXAPIq1BeUf4j20pl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/>
              <a:t>Merge Sort, Quick Sort, Bubble Sort, Insertion Sort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/>
              <a:t>Selection Sort, Heap Sort</a:t>
            </a:r>
          </a:p>
          <a:p>
            <a:pPr>
              <a:lnSpc>
                <a:spcPct val="120000"/>
              </a:lnSpc>
            </a:pPr>
            <a:r>
              <a:rPr lang="en-GB" dirty="0"/>
              <a:t>10 Sorting Algorithms Easily Explained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4"/>
              </a:rPr>
              <a:t>https://www.youtube.com/watch?v=rbbTd-gkajw</a:t>
            </a:r>
            <a:r>
              <a:rPr lang="en-GB" dirty="0"/>
              <a:t> </a:t>
            </a:r>
            <a:endParaRPr lang="en-US" dirty="0"/>
          </a:p>
          <a:p>
            <a:pPr lvl="1"/>
            <a:r>
              <a:rPr lang="en-GB" dirty="0"/>
              <a:t>Bubble Sort, Selection Sort, Insertion Sort, Merge Sort, Quick Sort, Heap Sort, Counting Sort, Shell Sort, Tim Sort, Radix Sort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986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 at each iteration, so the total # iterations is log</a:t>
            </a:r>
            <a:r>
              <a:rPr lang="en-US" altLang="zh-CN" sz="1100" baseline="-25000" dirty="0">
                <a:solidFill>
                  <a:srgbClr val="F79646"/>
                </a:solidFill>
                <a:latin typeface="Arial"/>
                <a:cs typeface="Arial"/>
              </a:rPr>
              <a:t>2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(n)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16850" y="6310045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3933" y="63100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since: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80332"/>
              </p:ext>
            </p:extLst>
          </p:nvPr>
        </p:nvGraphicFramePr>
        <p:xfrm>
          <a:off x="7321823" y="6179106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1823" y="6179106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8275484" y="6479322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F8551-6EAC-A026-8756-34945F0252BB}"/>
              </a:ext>
            </a:extLst>
          </p:cNvPr>
          <p:cNvSpPr txBox="1"/>
          <p:nvPr/>
        </p:nvSpPr>
        <p:spPr>
          <a:xfrm>
            <a:off x="457200" y="6251426"/>
            <a:ext cx="3982065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Binary search in 4 minutes</a:t>
            </a:r>
          </a:p>
          <a:p>
            <a:r>
              <a:rPr lang="en-GB" sz="1400" dirty="0">
                <a:hlinkClick r:id="rId4"/>
              </a:rPr>
              <a:t>https://www.youtube.com/watch?v=fDKIpRe8GW4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3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60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CE6C-C07C-5C71-C879-9C2FD44E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Asymptotic Analysis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4F1D-AB30-A738-BD79-12642783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Asymptotic analysis 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</a:p>
          <a:p>
            <a:pPr lvl="1"/>
            <a:r>
              <a:rPr lang="en-GB" dirty="0"/>
              <a:t>runtime as input size n gets large.</a:t>
            </a:r>
          </a:p>
          <a:p>
            <a:pPr lvl="1"/>
            <a:r>
              <a:rPr lang="en-GB" dirty="0"/>
              <a:t>rate of growth determined by the dominating highest-order term.</a:t>
            </a:r>
          </a:p>
          <a:p>
            <a:pPr lvl="1"/>
            <a:r>
              <a:rPr lang="en-GB" dirty="0"/>
              <a:t>leading coefficient and lower-order terms fell away.</a:t>
            </a:r>
          </a:p>
          <a:p>
            <a:pPr lvl="1"/>
            <a:r>
              <a:rPr lang="en-GB" dirty="0"/>
              <a:t>e.g. we don’t care if the algorithm runs for 10 </a:t>
            </a:r>
            <a:r>
              <a:rPr lang="en-GB" dirty="0" err="1"/>
              <a:t>ms</a:t>
            </a:r>
            <a:r>
              <a:rPr lang="en-GB" dirty="0"/>
              <a:t> vs. 2 s with small input size n; we care if it runs for 100 s vs. 100 hours/days/years for very large n.</a:t>
            </a:r>
            <a:endParaRPr lang="en-S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CE572-17D5-AD33-DA99-1EE702CF882C}"/>
              </a:ext>
            </a:extLst>
          </p:cNvPr>
          <p:cNvSpPr txBox="1"/>
          <p:nvPr/>
        </p:nvSpPr>
        <p:spPr>
          <a:xfrm>
            <a:off x="188698" y="6126161"/>
            <a:ext cx="4299219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5 minutes</a:t>
            </a:r>
          </a:p>
          <a:p>
            <a:r>
              <a:rPr lang="en-GB" sz="1600" dirty="0">
                <a:hlinkClick r:id="rId3"/>
              </a:rPr>
              <a:t>https://www.youtube.com/watch?v=__vX2sjlpXU</a:t>
            </a:r>
            <a:r>
              <a:rPr lang="en-GB" sz="1600" dirty="0"/>
              <a:t> </a:t>
            </a:r>
            <a:endParaRPr lang="en-S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2286D-A9F7-921D-0356-171AA928BA29}"/>
              </a:ext>
            </a:extLst>
          </p:cNvPr>
          <p:cNvSpPr txBox="1"/>
          <p:nvPr/>
        </p:nvSpPr>
        <p:spPr>
          <a:xfrm>
            <a:off x="4572000" y="6126160"/>
            <a:ext cx="4461153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3 Minutes</a:t>
            </a:r>
          </a:p>
          <a:p>
            <a:r>
              <a:rPr lang="en-GB" sz="1600" dirty="0">
                <a:hlinkClick r:id="rId4"/>
              </a:rPr>
              <a:t>https://www.youtube.com/watch?v=x2CRZaN2xgM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5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big-O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upper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5F63-533B-A5F9-8EBA-2F2208B0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Big-O Complexity Chart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0F42-DAAB-7621-0204-285A0451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6118"/>
            <a:ext cx="8229600" cy="4525963"/>
          </a:xfrm>
        </p:spPr>
        <p:txBody>
          <a:bodyPr/>
          <a:lstStyle/>
          <a:p>
            <a:r>
              <a:rPr lang="pt-BR" dirty="0"/>
              <a:t>O(1) &lt; O(logn) &lt; O(n) &lt; O(nlogn) &lt; O(n²) &lt; O(2") &lt; O(n!)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B96D6-228D-5A63-6273-24C663C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8" y="2012857"/>
            <a:ext cx="6544494" cy="4570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86952-94B4-A7FD-59DB-CC9334AC7AE2}"/>
              </a:ext>
            </a:extLst>
          </p:cNvPr>
          <p:cNvSpPr txBox="1"/>
          <p:nvPr/>
        </p:nvSpPr>
        <p:spPr>
          <a:xfrm>
            <a:off x="3223148" y="6583362"/>
            <a:ext cx="2900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https://www.bigocheatsheet.com/</a:t>
            </a:r>
          </a:p>
        </p:txBody>
      </p:sp>
    </p:spTree>
    <p:extLst>
      <p:ext uri="{BB962C8B-B14F-4D97-AF65-F5344CB8AC3E}">
        <p14:creationId xmlns:p14="http://schemas.microsoft.com/office/powerpoint/2010/main" val="32449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28490</TotalTime>
  <Words>3963</Words>
  <Application>Microsoft Office PowerPoint</Application>
  <PresentationFormat>On-screen Show (4:3)</PresentationFormat>
  <Paragraphs>692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Asymptotic Analysis</vt:lpstr>
      <vt:lpstr>Big-O Classes </vt:lpstr>
      <vt:lpstr>Big-O Complexity Chart</vt:lpstr>
      <vt:lpstr>Quiz</vt:lpstr>
      <vt:lpstr>Quiz Con’t</vt:lpstr>
      <vt:lpstr>Compute Big O for Consecutive Code</vt:lpstr>
      <vt:lpstr>Compute Big O with Nested Operations</vt:lpstr>
      <vt:lpstr>Short Videos of Sorting Algorithms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721</cp:revision>
  <dcterms:created xsi:type="dcterms:W3CDTF">2018-08-13T22:58:39Z</dcterms:created>
  <dcterms:modified xsi:type="dcterms:W3CDTF">2024-11-16T18:02:43Z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